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7" r:id="rId5"/>
    <p:sldId id="260" r:id="rId6"/>
    <p:sldId id="262" r:id="rId7"/>
    <p:sldId id="259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48 w 5184"/>
                  <a:gd name="T3" fmla="*/ 3159 h 3159"/>
                  <a:gd name="T4" fmla="*/ 5248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4 w 556"/>
                  <a:gd name="T5" fmla="*/ 3159 h 3159"/>
                  <a:gd name="T6" fmla="*/ 564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5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5 w 251"/>
                <a:gd name="T7" fmla="*/ 12 h 12"/>
                <a:gd name="T8" fmla="*/ 255 w 251"/>
                <a:gd name="T9" fmla="*/ 0 h 12"/>
                <a:gd name="T10" fmla="*/ 255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961 w 251"/>
                <a:gd name="T5" fmla="*/ 12 h 12"/>
                <a:gd name="T6" fmla="*/ 96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8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84 w 4724"/>
                  <a:gd name="T7" fmla="*/ 12 h 12"/>
                  <a:gd name="T8" fmla="*/ 4784 w 4724"/>
                  <a:gd name="T9" fmla="*/ 0 h 12"/>
                  <a:gd name="T10" fmla="*/ 478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</p:grpSp>
      <p:sp>
        <p:nvSpPr>
          <p:cNvPr id="923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9814-0881-4F9E-8E57-F57FF1CE4F8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108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73766-54BE-4084-A843-DFD82E5DCEE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586329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1A594-426F-4147-AC53-7DAF2CCF190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58432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23A44-B507-486D-906D-D897C1A0D81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056055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B2E6E-6866-40EA-99E7-3A962F50818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03124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251A8-81E3-4871-B58B-08EB972B01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08329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ED6DA-923C-4816-A4B9-EA8848BD88E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82543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D8AA9-45C1-4B20-8205-FD5D4760267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606849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6612D-C5E3-478A-A43B-348866CB434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43372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71122-F91C-40FC-BABF-464431265FA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62603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A459-8465-4063-BDE4-372CFCB7FC7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942530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0175-8848-4A75-B4D9-45DEDA3FCEB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961907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9CB21-87D3-4726-91B5-484852CC352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92713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48 w 5184"/>
                <a:gd name="T3" fmla="*/ 3159 h 3159"/>
                <a:gd name="T4" fmla="*/ 5248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4 w 556"/>
                <a:gd name="T5" fmla="*/ 3159 h 3159"/>
                <a:gd name="T6" fmla="*/ 564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>
                <a:solidFill>
                  <a:srgbClr val="FFFFFF"/>
                </a:solidFill>
                <a:cs typeface="Arial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8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84 w 4724"/>
                  <a:gd name="T7" fmla="*/ 12 h 12"/>
                  <a:gd name="T8" fmla="*/ 4784 w 4724"/>
                  <a:gd name="T9" fmla="*/ 0 h 12"/>
                  <a:gd name="T10" fmla="*/ 478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0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961 w 251"/>
                  <a:gd name="T5" fmla="*/ 12 h 12"/>
                  <a:gd name="T6" fmla="*/ 96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5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5 w 251"/>
                  <a:gd name="T7" fmla="*/ 12 h 12"/>
                  <a:gd name="T8" fmla="*/ 255 w 251"/>
                  <a:gd name="T9" fmla="*/ 0 h 12"/>
                  <a:gd name="T10" fmla="*/ 255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820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600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</p:grpSp>
      <p:sp>
        <p:nvSpPr>
          <p:cNvPr id="820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21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0167F6-ABC0-40F6-A719-48AC1295ACDB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247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7" grpId="0"/>
      <p:bldP spid="8208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20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PASSIVE VOICE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2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Passive Voice</a:t>
            </a:r>
            <a:r>
              <a:rPr lang="ru-RU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     </a:t>
            </a:r>
            <a:r>
              <a:rPr lang="en-US" sz="6600" b="1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be</a:t>
            </a:r>
            <a:r>
              <a:rPr lang="en-US" sz="7200" b="1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+V</a:t>
            </a:r>
            <a:r>
              <a:rPr lang="en-US" sz="4800" b="1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3</a:t>
            </a:r>
            <a:br>
              <a:rPr lang="en-US" sz="4800" b="1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</a:b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The teacher</a:t>
            </a:r>
            <a:r>
              <a:rPr lang="en-US" b="1" dirty="0" smtClean="0"/>
              <a:t> dropped </a:t>
            </a:r>
            <a:r>
              <a:rPr lang="en-US" b="1" dirty="0" smtClean="0">
                <a:solidFill>
                  <a:srgbClr val="0070C0"/>
                </a:solidFill>
              </a:rPr>
              <a:t>the pen</a:t>
            </a:r>
            <a:r>
              <a:rPr lang="en-US" dirty="0" smtClean="0"/>
              <a:t>. </a:t>
            </a:r>
            <a:r>
              <a:rPr lang="en-US" sz="2800" i="1" dirty="0" smtClean="0"/>
              <a:t>(active)</a:t>
            </a:r>
          </a:p>
          <a:p>
            <a:pPr eaLnBrk="1" hangingPunct="1">
              <a:buClr>
                <a:srgbClr val="FFFFCC"/>
              </a:buClr>
              <a:buFont typeface="Wingdings" pitchFamily="2" charset="2"/>
              <a:buNone/>
              <a:defRPr/>
            </a:pPr>
            <a:r>
              <a:rPr lang="en-US" dirty="0" smtClean="0"/>
              <a:t>  </a:t>
            </a:r>
            <a:r>
              <a:rPr lang="en-US" sz="2800" i="1" dirty="0" smtClean="0">
                <a:solidFill>
                  <a:srgbClr val="FF0000"/>
                </a:solidFill>
              </a:rPr>
              <a:t>subject                                </a:t>
            </a:r>
            <a:r>
              <a:rPr lang="en-US" sz="2800" i="1" dirty="0" smtClean="0">
                <a:solidFill>
                  <a:srgbClr val="0070C0"/>
                </a:solidFill>
              </a:rPr>
              <a:t>object</a:t>
            </a:r>
            <a:endParaRPr lang="en-US" sz="2800" i="1" dirty="0" smtClean="0">
              <a:solidFill>
                <a:srgbClr val="0070C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dirty="0" smtClean="0"/>
              <a:t>     </a:t>
            </a:r>
            <a:r>
              <a:rPr lang="en-US" b="1" dirty="0" smtClean="0">
                <a:solidFill>
                  <a:srgbClr val="FF0000"/>
                </a:solidFill>
              </a:rPr>
              <a:t>The pen </a:t>
            </a:r>
            <a:r>
              <a:rPr lang="en-US" b="1" dirty="0" smtClean="0"/>
              <a:t>was dropped by the teacher.</a:t>
            </a:r>
            <a:r>
              <a:rPr lang="ru-RU" b="1" dirty="0" smtClean="0"/>
              <a:t>              </a:t>
            </a:r>
            <a:r>
              <a:rPr lang="en-US" sz="3600" dirty="0" smtClean="0"/>
              <a:t> </a:t>
            </a:r>
          </a:p>
          <a:p>
            <a:pPr>
              <a:buNone/>
              <a:defRPr/>
            </a:pPr>
            <a:r>
              <a:rPr lang="en-US" sz="2800" i="1" dirty="0" smtClean="0">
                <a:solidFill>
                  <a:srgbClr val="FF0000"/>
                </a:solidFill>
              </a:rPr>
              <a:t>     subject</a:t>
            </a:r>
            <a:endParaRPr lang="en-US" sz="3600" i="1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i="1" dirty="0" smtClean="0"/>
              <a:t>(</a:t>
            </a:r>
            <a:r>
              <a:rPr lang="en-US" sz="2800" i="1" dirty="0" smtClean="0"/>
              <a:t>passive)</a:t>
            </a:r>
            <a:endParaRPr lang="ru-RU" sz="2800" i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i="1" dirty="0" smtClean="0"/>
              <a:t>  </a:t>
            </a:r>
            <a:r>
              <a:rPr lang="en-US" sz="2800" b="1" i="1" dirty="0" smtClean="0"/>
              <a:t>The </a:t>
            </a:r>
            <a:r>
              <a:rPr lang="en-US" sz="2800" b="1" i="1" dirty="0" smtClean="0"/>
              <a:t>object  of the active verb becomes the subject in the  new sentence.  </a:t>
            </a:r>
            <a:endParaRPr lang="ru-RU" sz="2800" b="1" i="1" dirty="0" smtClean="0">
              <a:solidFill>
                <a:srgbClr val="FFC0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4257955">
            <a:off x="2960837" y="1373513"/>
            <a:ext cx="315623" cy="2269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4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Passive Voice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US" sz="3600" b="1" i="1" u="sng" dirty="0"/>
              <a:t>We use passive forms when</a:t>
            </a:r>
            <a:r>
              <a:rPr lang="ru-RU" sz="3600" b="1" i="1" u="sng" dirty="0"/>
              <a:t>:</a:t>
            </a:r>
            <a:endParaRPr lang="en-US" b="1" i="1" u="sng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a) we don`t know </a:t>
            </a:r>
            <a:r>
              <a:rPr lang="en-US" b="1" dirty="0">
                <a:solidFill>
                  <a:srgbClr val="FF0000"/>
                </a:solidFill>
              </a:rPr>
              <a:t>WHO</a:t>
            </a:r>
            <a:r>
              <a:rPr lang="en-US" dirty="0">
                <a:solidFill>
                  <a:srgbClr val="FF0000"/>
                </a:solidFill>
              </a:rPr>
              <a:t> did it</a:t>
            </a:r>
            <a:r>
              <a:rPr lang="ru-RU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i="1" dirty="0"/>
              <a:t>The window was broken an hour ago.</a:t>
            </a:r>
            <a:endParaRPr lang="ru-RU" i="1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b) we are interested in </a:t>
            </a:r>
            <a:r>
              <a:rPr lang="en-US" b="1" dirty="0">
                <a:solidFill>
                  <a:srgbClr val="FF0000"/>
                </a:solidFill>
              </a:rPr>
              <a:t>WHAT </a:t>
            </a:r>
            <a:r>
              <a:rPr lang="en-US" dirty="0">
                <a:solidFill>
                  <a:srgbClr val="FF0000"/>
                </a:solidFill>
              </a:rPr>
              <a:t>happens, not </a:t>
            </a:r>
            <a:r>
              <a:rPr lang="en-US" b="1" dirty="0">
                <a:solidFill>
                  <a:srgbClr val="FF0000"/>
                </a:solidFill>
              </a:rPr>
              <a:t>WHO</a:t>
            </a:r>
            <a:r>
              <a:rPr lang="en-US" dirty="0">
                <a:solidFill>
                  <a:srgbClr val="FF0000"/>
                </a:solidFill>
              </a:rPr>
              <a:t> it is done by</a:t>
            </a:r>
            <a:r>
              <a:rPr lang="ru-RU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i="1" dirty="0"/>
              <a:t>His watch was stolen in the street.</a:t>
            </a:r>
            <a:endParaRPr lang="ru-RU" i="1" dirty="0"/>
          </a:p>
          <a:p>
            <a:pPr marL="0" indent="0">
              <a:buNone/>
              <a:defRPr/>
            </a:pPr>
            <a:r>
              <a:rPr lang="ru-RU" dirty="0">
                <a:solidFill>
                  <a:srgbClr val="FF0000"/>
                </a:solidFill>
              </a:rPr>
              <a:t>с) </a:t>
            </a:r>
            <a:r>
              <a:rPr lang="en-US" dirty="0">
                <a:solidFill>
                  <a:srgbClr val="FF0000"/>
                </a:solidFill>
              </a:rPr>
              <a:t>the situation is rather formal.</a:t>
            </a:r>
          </a:p>
          <a:p>
            <a:pPr marL="0" indent="0">
              <a:buNone/>
              <a:defRPr/>
            </a:pPr>
            <a:r>
              <a:rPr lang="en-US" i="1" dirty="0"/>
              <a:t>Smoking is not allowed</a:t>
            </a:r>
            <a:r>
              <a:rPr lang="en-US" i="1" dirty="0" smtClean="0"/>
              <a:t>.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d) We want to give emphasis to the action rather than the person who did it.</a:t>
            </a:r>
          </a:p>
          <a:p>
            <a:pPr marL="0" indent="0">
              <a:buNone/>
              <a:defRPr/>
            </a:pPr>
            <a:r>
              <a:rPr lang="en-US" i="1" dirty="0" smtClean="0"/>
              <a:t>The form must be signed by all employees.</a:t>
            </a:r>
          </a:p>
          <a:p>
            <a:pPr marL="0" indent="0">
              <a:buNone/>
              <a:defRPr/>
            </a:pP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8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i="1" u="sng" dirty="0" smtClean="0">
                <a:solidFill>
                  <a:srgbClr val="00B050"/>
                </a:solidFill>
              </a:rPr>
              <a:t>There are 8 forms of the verbs in the Passive voice.</a:t>
            </a:r>
            <a:endParaRPr lang="ru-RU" sz="3200" i="1" u="sng" dirty="0" smtClean="0">
              <a:solidFill>
                <a:srgbClr val="00B050"/>
              </a:solidFill>
            </a:endParaRPr>
          </a:p>
        </p:txBody>
      </p:sp>
      <p:graphicFrame>
        <p:nvGraphicFramePr>
          <p:cNvPr id="15452" name="Group 9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46164612"/>
              </p:ext>
            </p:extLst>
          </p:nvPr>
        </p:nvGraphicFramePr>
        <p:xfrm>
          <a:off x="395536" y="1196752"/>
          <a:ext cx="8532440" cy="5364516"/>
        </p:xfrm>
        <a:graphic>
          <a:graphicData uri="http://schemas.openxmlformats.org/drawingml/2006/table">
            <a:tbl>
              <a:tblPr/>
              <a:tblGrid>
                <a:gridCol w="3020911"/>
                <a:gridCol w="2589754"/>
                <a:gridCol w="2921775"/>
              </a:tblGrid>
              <a:tr h="1592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Present Simple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Past Simple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Future Simple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are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 + V3</a:t>
                      </a:r>
                    </a:p>
                    <a:p>
                      <a:endParaRPr lang="en-US" sz="12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 + V3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be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shall be +V3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The work </a:t>
                      </a:r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is done</a:t>
                      </a:r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.</a:t>
                      </a:r>
                    </a:p>
                    <a:p>
                      <a:endParaRPr lang="en-US" sz="1200" dirty="0" smtClean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The work </a:t>
                      </a:r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was</a:t>
                      </a:r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</a:rPr>
                        <a:t> done</a:t>
                      </a:r>
                      <a:r>
                        <a:rPr lang="en-US" sz="2000" baseline="0" dirty="0" smtClean="0">
                          <a:solidFill>
                            <a:srgbClr val="7030A0"/>
                          </a:solidFill>
                        </a:rPr>
                        <a:t>.</a:t>
                      </a:r>
                    </a:p>
                    <a:p>
                      <a:endParaRPr lang="en-US" sz="1200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rgbClr val="7030A0"/>
                          </a:solidFill>
                        </a:rPr>
                        <a:t>The work </a:t>
                      </a:r>
                    </a:p>
                    <a:p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</a:rPr>
                        <a:t>will be done.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8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Present Progressive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Past Progressive</a:t>
                      </a: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 being + V3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 being+V3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The work </a:t>
                      </a:r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is being done</a:t>
                      </a:r>
                      <a:r>
                        <a:rPr lang="en-US" sz="2000" dirty="0" smtClean="0">
                          <a:solidFill>
                            <a:srgbClr val="7030A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work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being done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1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Present Perfect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uLnTx/>
                        <a:uFillTx/>
                        <a:latin typeface="Tahoma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Past Perfect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uLnTx/>
                        <a:uFillTx/>
                        <a:latin typeface="Tahoma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CC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Future Perfect</a:t>
                      </a: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been + V3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 + V3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have been +V3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work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 been done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work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 been done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work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have been done.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dirty="0">
                        <a:solidFill>
                          <a:srgbClr val="7030A0"/>
                        </a:solidFill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96120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Remember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4969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33291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Key 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An </a:t>
            </a:r>
            <a:r>
              <a:rPr lang="en-US" dirty="0"/>
              <a:t>unusual way of predicting earthquakes </a:t>
            </a:r>
            <a:r>
              <a:rPr lang="en-US" b="1" dirty="0">
                <a:solidFill>
                  <a:srgbClr val="0070C0"/>
                </a:solidFill>
              </a:rPr>
              <a:t>has been discovered</a:t>
            </a:r>
            <a:r>
              <a:rPr lang="en-US" dirty="0"/>
              <a:t> by scientists in China – snakes! Snakes at local snake farms </a:t>
            </a:r>
            <a:r>
              <a:rPr lang="en-US" b="1" dirty="0">
                <a:solidFill>
                  <a:srgbClr val="0070C0"/>
                </a:solidFill>
              </a:rPr>
              <a:t>are being observed </a:t>
            </a:r>
            <a:r>
              <a:rPr lang="en-US" dirty="0"/>
              <a:t>(by experts) to see if their </a:t>
            </a:r>
            <a:r>
              <a:rPr lang="en-US" dirty="0" err="1"/>
              <a:t>behaviour</a:t>
            </a:r>
            <a:r>
              <a:rPr lang="en-US" dirty="0"/>
              <a:t> changes before an earthquake. Cameras </a:t>
            </a:r>
            <a:r>
              <a:rPr lang="en-US" b="1" dirty="0">
                <a:solidFill>
                  <a:srgbClr val="0070C0"/>
                </a:solidFill>
              </a:rPr>
              <a:t>are linked </a:t>
            </a:r>
            <a:r>
              <a:rPr lang="en-US" dirty="0"/>
              <a:t>to a broadband Internet connection (by scientists). It </a:t>
            </a:r>
            <a:r>
              <a:rPr lang="en-US" b="1" dirty="0">
                <a:solidFill>
                  <a:srgbClr val="FF0000"/>
                </a:solidFill>
              </a:rPr>
              <a:t>is believed </a:t>
            </a:r>
            <a:r>
              <a:rPr lang="en-US" dirty="0"/>
              <a:t>that earthquakes from 120 km away </a:t>
            </a:r>
            <a:r>
              <a:rPr lang="en-US" b="1" dirty="0">
                <a:solidFill>
                  <a:srgbClr val="0070C0"/>
                </a:solidFill>
              </a:rPr>
              <a:t>can be sensed </a:t>
            </a:r>
            <a:r>
              <a:rPr lang="en-US" dirty="0"/>
              <a:t>(by snakes), three to four days before they happen. Their nests </a:t>
            </a:r>
            <a:r>
              <a:rPr lang="en-US" b="1" dirty="0">
                <a:solidFill>
                  <a:srgbClr val="0070C0"/>
                </a:solidFill>
              </a:rPr>
              <a:t>are abandoned </a:t>
            </a:r>
            <a:r>
              <a:rPr lang="en-US" dirty="0"/>
              <a:t>or even walls are smashed into to escape. Because China </a:t>
            </a:r>
            <a:r>
              <a:rPr lang="en-US" b="1" dirty="0">
                <a:solidFill>
                  <a:srgbClr val="0070C0"/>
                </a:solidFill>
              </a:rPr>
              <a:t>is struck </a:t>
            </a:r>
            <a:r>
              <a:rPr lang="en-US" dirty="0"/>
              <a:t>frequently (by earthquakes), a reliable method of predicting them </a:t>
            </a:r>
            <a:r>
              <a:rPr lang="en-US" b="1" dirty="0">
                <a:solidFill>
                  <a:srgbClr val="0070C0"/>
                </a:solidFill>
              </a:rPr>
              <a:t>must be found </a:t>
            </a:r>
            <a:r>
              <a:rPr lang="en-US" dirty="0"/>
              <a:t>(by scientists) to avoid the terrible injury and loss of life that </a:t>
            </a:r>
            <a:r>
              <a:rPr lang="en-US" b="1" dirty="0">
                <a:solidFill>
                  <a:srgbClr val="0070C0"/>
                </a:solidFill>
              </a:rPr>
              <a:t>is caused </a:t>
            </a:r>
            <a:r>
              <a:rPr lang="en-US" dirty="0"/>
              <a:t>(by them/earthquakes)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5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Key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/>
              <a:t>Sarah </a:t>
            </a:r>
            <a:r>
              <a:rPr lang="en-US" b="1" dirty="0">
                <a:solidFill>
                  <a:srgbClr val="FF0000"/>
                </a:solidFill>
              </a:rPr>
              <a:t>is having her hand examined.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 </a:t>
            </a:r>
            <a:r>
              <a:rPr lang="en-US" dirty="0"/>
              <a:t>Greg </a:t>
            </a:r>
            <a:r>
              <a:rPr lang="en-US" b="1" dirty="0">
                <a:solidFill>
                  <a:srgbClr val="FF0000"/>
                </a:solidFill>
              </a:rPr>
              <a:t>will have his jacket shortened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 </a:t>
            </a:r>
            <a:r>
              <a:rPr lang="en-US" dirty="0"/>
              <a:t>Sylvia </a:t>
            </a:r>
            <a:r>
              <a:rPr lang="en-US" b="1" dirty="0">
                <a:solidFill>
                  <a:srgbClr val="FF0000"/>
                </a:solidFill>
              </a:rPr>
              <a:t>is going to have her hair done </a:t>
            </a:r>
            <a:r>
              <a:rPr lang="en-US" dirty="0"/>
              <a:t>for the wedding.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 </a:t>
            </a:r>
            <a:r>
              <a:rPr lang="en-US" dirty="0"/>
              <a:t>I </a:t>
            </a:r>
            <a:r>
              <a:rPr lang="en-US" b="1" dirty="0">
                <a:solidFill>
                  <a:srgbClr val="FF0000"/>
                </a:solidFill>
              </a:rPr>
              <a:t>had a bandage put</a:t>
            </a:r>
            <a:r>
              <a:rPr lang="en-US" dirty="0"/>
              <a:t> on my ankle.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6 </a:t>
            </a:r>
            <a:r>
              <a:rPr lang="en-US" dirty="0"/>
              <a:t>Liz </a:t>
            </a:r>
            <a:r>
              <a:rPr lang="en-US" b="1" dirty="0">
                <a:solidFill>
                  <a:srgbClr val="FF0000"/>
                </a:solidFill>
              </a:rPr>
              <a:t>has just had her eyes tested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 </a:t>
            </a:r>
            <a:r>
              <a:rPr lang="en-US" dirty="0"/>
              <a:t>We </a:t>
            </a:r>
            <a:r>
              <a:rPr lang="en-US" b="1" dirty="0">
                <a:solidFill>
                  <a:srgbClr val="FF0000"/>
                </a:solidFill>
              </a:rPr>
              <a:t>have our lawn mowed </a:t>
            </a:r>
            <a:r>
              <a:rPr lang="en-US" dirty="0"/>
              <a:t>once a week.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8 </a:t>
            </a:r>
            <a:r>
              <a:rPr lang="en-US" dirty="0"/>
              <a:t>They </a:t>
            </a:r>
            <a:r>
              <a:rPr lang="en-US" b="1" dirty="0">
                <a:solidFill>
                  <a:srgbClr val="FF0000"/>
                </a:solidFill>
              </a:rPr>
              <a:t>had the roof repaired</a:t>
            </a:r>
            <a:r>
              <a:rPr lang="en-US" dirty="0"/>
              <a:t> before they moved in.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82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9525">
            <a:off x="248906" y="570920"/>
            <a:ext cx="4442974" cy="3332230"/>
          </a:xfrm>
          <a:solidFill>
            <a:srgbClr val="FFFF00"/>
          </a:solidFill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68057">
            <a:off x="5461063" y="476260"/>
            <a:ext cx="3348383" cy="379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478" y="3754668"/>
            <a:ext cx="3102386" cy="310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9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TM01859861[[fn=Выставка]]</Template>
  <TotalTime>116</TotalTime>
  <Words>450</Words>
  <Application>Microsoft Office PowerPoint</Application>
  <PresentationFormat>Экран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Shimmer</vt:lpstr>
      <vt:lpstr>PASSIVE VOICE</vt:lpstr>
      <vt:lpstr>Passive Voice      be+V3 </vt:lpstr>
      <vt:lpstr>Passive Voice</vt:lpstr>
      <vt:lpstr>There are 8 forms of the verbs in the Passive voice.</vt:lpstr>
      <vt:lpstr>Remember</vt:lpstr>
      <vt:lpstr>Answer Key  </vt:lpstr>
      <vt:lpstr>Answer Key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PASSIVE VOICE</dc:title>
  <dc:creator>1</dc:creator>
  <cp:lastModifiedBy>1</cp:lastModifiedBy>
  <cp:revision>8</cp:revision>
  <dcterms:created xsi:type="dcterms:W3CDTF">2017-03-23T17:22:25Z</dcterms:created>
  <dcterms:modified xsi:type="dcterms:W3CDTF">2017-03-23T19:29:45Z</dcterms:modified>
</cp:coreProperties>
</file>